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61" r:id="rId3"/>
    <p:sldId id="260" r:id="rId4"/>
    <p:sldId id="267" r:id="rId5"/>
    <p:sldId id="268" r:id="rId6"/>
    <p:sldId id="269" r:id="rId7"/>
    <p:sldId id="278" r:id="rId8"/>
    <p:sldId id="273" r:id="rId9"/>
    <p:sldId id="275" r:id="rId10"/>
    <p:sldId id="272" r:id="rId11"/>
    <p:sldId id="274" r:id="rId12"/>
    <p:sldId id="280" r:id="rId13"/>
    <p:sldId id="276" r:id="rId14"/>
    <p:sldId id="277" r:id="rId15"/>
    <p:sldId id="279" r:id="rId16"/>
    <p:sldId id="262" r:id="rId17"/>
  </p:sldIdLst>
  <p:sldSz cx="12192000" cy="6858000"/>
  <p:notesSz cx="6858000" cy="9144000"/>
  <p:embeddedFontLst>
    <p:embeddedFont>
      <p:font typeface="210 콤퓨타세탁 L" panose="02020603020101020101" pitchFamily="18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-윤고딕340" panose="020B0600000101010101" charset="-127"/>
      <p:regular r:id="rId22"/>
    </p:embeddedFont>
    <p:embeddedFont>
      <p:font typeface="210 콤퓨타세탁 B" panose="02020603020101020101" pitchFamily="18" charset="-127"/>
      <p:regular r:id="rId23"/>
    </p:embeddedFont>
    <p:embeddedFont>
      <p:font typeface="-윤고딕360" panose="020B0600000101010101" charset="-127"/>
      <p:regular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D62D"/>
    <a:srgbClr val="D3D3D3"/>
    <a:srgbClr val="E5E5E5"/>
    <a:srgbClr val="F4F5F9"/>
    <a:srgbClr val="E6E6E6"/>
    <a:srgbClr val="EBCD56"/>
    <a:srgbClr val="A1A1A1"/>
    <a:srgbClr val="65DACA"/>
    <a:srgbClr val="F9CD54"/>
    <a:srgbClr val="DE66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84100" autoAdjust="0"/>
  </p:normalViewPr>
  <p:slideViewPr>
    <p:cSldViewPr snapToGrid="0" showGuides="1">
      <p:cViewPr varScale="1">
        <p:scale>
          <a:sx n="57" d="100"/>
          <a:sy n="57" d="100"/>
        </p:scale>
        <p:origin x="1008" y="5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916194-68CB-4920-A9A6-087D1505074E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4433EB-FEB3-4A73-B2A5-42AEE0F8CD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580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원래는 </a:t>
            </a:r>
            <a:r>
              <a:rPr lang="ko-KR" altLang="en-US" dirty="0" err="1" smtClean="0"/>
              <a:t>카카오봇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마더프로젝트에</a:t>
            </a:r>
            <a:r>
              <a:rPr lang="ko-KR" altLang="en-US" dirty="0" smtClean="0"/>
              <a:t> 추가기능을 하려고 했으나 </a:t>
            </a:r>
            <a:r>
              <a:rPr lang="ko-KR" altLang="en-US" dirty="0" err="1" smtClean="0"/>
              <a:t>카카오톡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api</a:t>
            </a:r>
            <a:r>
              <a:rPr lang="ko-KR" altLang="en-US" dirty="0" smtClean="0"/>
              <a:t>가 서비스를 중단해서 라인으로 메신저를 변경해 </a:t>
            </a:r>
            <a:r>
              <a:rPr lang="ko-KR" altLang="en-US" dirty="0" err="1" smtClean="0"/>
              <a:t>마더프로젝트</a:t>
            </a:r>
            <a:r>
              <a:rPr lang="ko-KR" altLang="en-US" dirty="0" smtClean="0"/>
              <a:t> 없이 하게 되었다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433EB-FEB3-4A73-B2A5-42AEE0F8CD2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6074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433EB-FEB3-4A73-B2A5-42AEE0F8CD2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6566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433EB-FEB3-4A73-B2A5-42AEE0F8CD2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2229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라인으로 외국인</a:t>
            </a:r>
            <a:r>
              <a:rPr lang="ko-KR" altLang="en-US" baseline="0" dirty="0" smtClean="0"/>
              <a:t> 친구와 </a:t>
            </a:r>
            <a:r>
              <a:rPr lang="ko-KR" altLang="en-US" baseline="0" dirty="0" err="1" smtClean="0"/>
              <a:t>채팅하던중</a:t>
            </a:r>
            <a:r>
              <a:rPr lang="ko-KR" altLang="en-US" baseline="0" dirty="0" smtClean="0"/>
              <a:t> 갑자기 해석 불가한 문장이 생겼다</a:t>
            </a:r>
            <a:r>
              <a:rPr lang="en-US" altLang="ko-KR" baseline="0" dirty="0" smtClean="0"/>
              <a:t>! -&gt; </a:t>
            </a:r>
            <a:r>
              <a:rPr lang="ko-KR" altLang="en-US" baseline="0" dirty="0" smtClean="0"/>
              <a:t>구글번역같은 서비스 이용하면 귀찮 </a:t>
            </a:r>
            <a:r>
              <a:rPr lang="en-US" altLang="ko-KR" baseline="0" dirty="0" smtClean="0"/>
              <a:t>-&gt; </a:t>
            </a:r>
            <a:r>
              <a:rPr lang="ko-KR" altLang="en-US" baseline="0" dirty="0" smtClean="0"/>
              <a:t>라인 </a:t>
            </a:r>
            <a:r>
              <a:rPr lang="ko-KR" altLang="en-US" baseline="0" dirty="0" err="1" smtClean="0"/>
              <a:t>챗봇을</a:t>
            </a:r>
            <a:r>
              <a:rPr lang="ko-KR" altLang="en-US" baseline="0" dirty="0" smtClean="0"/>
              <a:t> 이용해 바로 번역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433EB-FEB3-4A73-B2A5-42AEE0F8CD2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490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라인으로 외국인</a:t>
            </a:r>
            <a:r>
              <a:rPr lang="ko-KR" altLang="en-US" baseline="0" dirty="0" smtClean="0"/>
              <a:t> 친구와 </a:t>
            </a:r>
            <a:r>
              <a:rPr lang="ko-KR" altLang="en-US" baseline="0" dirty="0" err="1" smtClean="0"/>
              <a:t>채팅하던중</a:t>
            </a:r>
            <a:r>
              <a:rPr lang="ko-KR" altLang="en-US" baseline="0" dirty="0" smtClean="0"/>
              <a:t> 갑자기 해석 불가한 문장이 생겼다</a:t>
            </a:r>
            <a:r>
              <a:rPr lang="en-US" altLang="ko-KR" baseline="0" dirty="0" smtClean="0"/>
              <a:t>! -&gt; </a:t>
            </a:r>
            <a:r>
              <a:rPr lang="ko-KR" altLang="en-US" baseline="0" dirty="0" smtClean="0"/>
              <a:t>구글번역같은 서비스 이용하면 귀찮 </a:t>
            </a:r>
            <a:r>
              <a:rPr lang="en-US" altLang="ko-KR" baseline="0" dirty="0" smtClean="0"/>
              <a:t>-&gt; </a:t>
            </a:r>
            <a:r>
              <a:rPr lang="ko-KR" altLang="en-US" baseline="0" dirty="0" smtClean="0"/>
              <a:t>라인 </a:t>
            </a:r>
            <a:r>
              <a:rPr lang="ko-KR" altLang="en-US" baseline="0" dirty="0" err="1" smtClean="0"/>
              <a:t>챗봇을</a:t>
            </a:r>
            <a:r>
              <a:rPr lang="ko-KR" altLang="en-US" baseline="0" dirty="0" smtClean="0"/>
              <a:t> 이용해 바로 번역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433EB-FEB3-4A73-B2A5-42AEE0F8CD2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459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글로벌한</a:t>
            </a:r>
            <a:r>
              <a:rPr lang="ko-KR" altLang="en-US" dirty="0" smtClean="0"/>
              <a:t> 시대에 걸맞게 번역의 중요도가 날이 갈 수록 높아지고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433EB-FEB3-4A73-B2A5-42AEE0F8CD2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063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라인으로 외국인</a:t>
            </a:r>
            <a:r>
              <a:rPr lang="ko-KR" altLang="en-US" baseline="0" dirty="0" smtClean="0"/>
              <a:t> 친구와 </a:t>
            </a:r>
            <a:r>
              <a:rPr lang="ko-KR" altLang="en-US" baseline="0" dirty="0" err="1" smtClean="0"/>
              <a:t>채팅하던중</a:t>
            </a:r>
            <a:r>
              <a:rPr lang="ko-KR" altLang="en-US" baseline="0" dirty="0" smtClean="0"/>
              <a:t> 갑자기 해석 불가한 문장이 생겼다</a:t>
            </a:r>
            <a:r>
              <a:rPr lang="en-US" altLang="ko-KR" baseline="0" dirty="0" smtClean="0"/>
              <a:t>! -&gt; </a:t>
            </a:r>
            <a:r>
              <a:rPr lang="ko-KR" altLang="en-US" baseline="0" dirty="0" smtClean="0"/>
              <a:t>구글번역같은 </a:t>
            </a:r>
            <a:r>
              <a:rPr lang="ko-KR" altLang="en-US" baseline="0" dirty="0" smtClean="0"/>
              <a:t>타 서비스 </a:t>
            </a:r>
            <a:r>
              <a:rPr lang="ko-KR" altLang="en-US" baseline="0" dirty="0" smtClean="0"/>
              <a:t>이용하면 </a:t>
            </a:r>
            <a:r>
              <a:rPr lang="ko-KR" altLang="en-US" baseline="0" dirty="0" smtClean="0"/>
              <a:t>복사</a:t>
            </a:r>
            <a:r>
              <a:rPr lang="en-US" altLang="ko-KR" baseline="0" dirty="0" smtClean="0"/>
              <a:t>-&gt; </a:t>
            </a:r>
            <a:r>
              <a:rPr lang="ko-KR" altLang="en-US" baseline="0" dirty="0" err="1" smtClean="0"/>
              <a:t>다른서비스</a:t>
            </a:r>
            <a:r>
              <a:rPr lang="ko-KR" altLang="en-US" baseline="0" dirty="0" smtClean="0"/>
              <a:t> 키고 </a:t>
            </a:r>
            <a:r>
              <a:rPr lang="en-US" altLang="ko-KR" baseline="0" dirty="0" smtClean="0"/>
              <a:t>-&gt; </a:t>
            </a:r>
            <a:r>
              <a:rPr lang="ko-KR" altLang="en-US" baseline="0" dirty="0" err="1" smtClean="0"/>
              <a:t>붙혀넣기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r>
              <a:rPr lang="ko-KR" altLang="en-US" baseline="0" dirty="0" smtClean="0"/>
              <a:t>굉장히 번거로움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433EB-FEB3-4A73-B2A5-42AEE0F8CD2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938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그래서 우리는 라인으로 채팅 중에 바로 전달해</a:t>
            </a:r>
            <a:r>
              <a:rPr lang="ko-KR" altLang="en-US" dirty="0" smtClean="0"/>
              <a:t>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433EB-FEB3-4A73-B2A5-42AEE0F8CD2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347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한 </a:t>
            </a:r>
            <a:r>
              <a:rPr lang="ko-KR" altLang="en-US" dirty="0" err="1" smtClean="0"/>
              <a:t>어플</a:t>
            </a:r>
            <a:r>
              <a:rPr lang="ko-KR" altLang="en-US" dirty="0" smtClean="0"/>
              <a:t> 내에서 번역해서 다시 전달해서 </a:t>
            </a:r>
            <a:r>
              <a:rPr lang="ko-KR" altLang="en-US" dirty="0" err="1" smtClean="0"/>
              <a:t>채팅창에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보낼수</a:t>
            </a:r>
            <a:r>
              <a:rPr lang="ko-KR" altLang="en-US" dirty="0" smtClean="0"/>
              <a:t> 있게 </a:t>
            </a:r>
            <a:r>
              <a:rPr lang="ko-KR" altLang="en-US" dirty="0" err="1" smtClean="0"/>
              <a:t>하기위해</a:t>
            </a:r>
            <a:r>
              <a:rPr lang="ko-KR" altLang="en-US" dirty="0" smtClean="0"/>
              <a:t> 개발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433EB-FEB3-4A73-B2A5-42AEE0F8CD2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466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라인으로 외국인</a:t>
            </a:r>
            <a:r>
              <a:rPr lang="ko-KR" altLang="en-US" baseline="0" dirty="0" smtClean="0"/>
              <a:t> 친구와 </a:t>
            </a:r>
            <a:r>
              <a:rPr lang="ko-KR" altLang="en-US" baseline="0" dirty="0" err="1" smtClean="0"/>
              <a:t>채팅하던중</a:t>
            </a:r>
            <a:r>
              <a:rPr lang="ko-KR" altLang="en-US" baseline="0" dirty="0" smtClean="0"/>
              <a:t> 갑자기 해석 불가한 문장이 생겼다</a:t>
            </a:r>
            <a:r>
              <a:rPr lang="en-US" altLang="ko-KR" baseline="0" dirty="0" smtClean="0"/>
              <a:t>! -&gt; </a:t>
            </a:r>
            <a:r>
              <a:rPr lang="ko-KR" altLang="en-US" baseline="0" dirty="0" smtClean="0"/>
              <a:t>구글번역같은 서비스 이용하면 귀찮 </a:t>
            </a:r>
            <a:r>
              <a:rPr lang="en-US" altLang="ko-KR" baseline="0" dirty="0" smtClean="0"/>
              <a:t>-&gt; </a:t>
            </a:r>
            <a:r>
              <a:rPr lang="ko-KR" altLang="en-US" baseline="0" dirty="0" smtClean="0"/>
              <a:t>라인 </a:t>
            </a:r>
            <a:r>
              <a:rPr lang="ko-KR" altLang="en-US" baseline="0" dirty="0" err="1" smtClean="0"/>
              <a:t>챗봇을</a:t>
            </a:r>
            <a:r>
              <a:rPr lang="ko-KR" altLang="en-US" baseline="0" dirty="0" smtClean="0"/>
              <a:t> 이용해 바로 번역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433EB-FEB3-4A73-B2A5-42AEE0F8CD2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559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라인으로 외국인</a:t>
            </a:r>
            <a:r>
              <a:rPr lang="ko-KR" altLang="en-US" baseline="0" dirty="0" smtClean="0"/>
              <a:t> 친구와 </a:t>
            </a:r>
            <a:r>
              <a:rPr lang="ko-KR" altLang="en-US" baseline="0" dirty="0" err="1" smtClean="0"/>
              <a:t>채팅하던중</a:t>
            </a:r>
            <a:r>
              <a:rPr lang="ko-KR" altLang="en-US" baseline="0" dirty="0" smtClean="0"/>
              <a:t> 갑자기 해석 불가한 문장이 생겼다</a:t>
            </a:r>
            <a:r>
              <a:rPr lang="en-US" altLang="ko-KR" baseline="0" dirty="0" smtClean="0"/>
              <a:t>! -&gt; </a:t>
            </a:r>
            <a:r>
              <a:rPr lang="ko-KR" altLang="en-US" baseline="0" dirty="0" smtClean="0"/>
              <a:t>구글번역같은 서비스 이용하면 귀찮 </a:t>
            </a:r>
            <a:r>
              <a:rPr lang="en-US" altLang="ko-KR" baseline="0" dirty="0" smtClean="0"/>
              <a:t>-&gt; </a:t>
            </a:r>
            <a:r>
              <a:rPr lang="ko-KR" altLang="en-US" baseline="0" dirty="0" smtClean="0"/>
              <a:t>라인 </a:t>
            </a:r>
            <a:r>
              <a:rPr lang="ko-KR" altLang="en-US" baseline="0" dirty="0" err="1" smtClean="0"/>
              <a:t>챗봇을</a:t>
            </a:r>
            <a:r>
              <a:rPr lang="ko-KR" altLang="en-US" baseline="0" dirty="0" smtClean="0"/>
              <a:t> 이용해 바로 번역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433EB-FEB3-4A73-B2A5-42AEE0F8CD2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052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라인으로 외국인</a:t>
            </a:r>
            <a:r>
              <a:rPr lang="ko-KR" altLang="en-US" baseline="0" dirty="0" smtClean="0"/>
              <a:t> 친구와 </a:t>
            </a:r>
            <a:r>
              <a:rPr lang="ko-KR" altLang="en-US" baseline="0" dirty="0" err="1" smtClean="0"/>
              <a:t>채팅하던중</a:t>
            </a:r>
            <a:r>
              <a:rPr lang="ko-KR" altLang="en-US" baseline="0" dirty="0" smtClean="0"/>
              <a:t> 갑자기 해석 불가한 문장이 생겼다</a:t>
            </a:r>
            <a:r>
              <a:rPr lang="en-US" altLang="ko-KR" baseline="0" dirty="0" smtClean="0"/>
              <a:t>! -&gt; </a:t>
            </a:r>
            <a:r>
              <a:rPr lang="ko-KR" altLang="en-US" baseline="0" dirty="0" smtClean="0"/>
              <a:t>구글번역같은 서비스 이용하면 귀찮 </a:t>
            </a:r>
            <a:r>
              <a:rPr lang="en-US" altLang="ko-KR" baseline="0" dirty="0" smtClean="0"/>
              <a:t>-&gt; </a:t>
            </a:r>
            <a:r>
              <a:rPr lang="ko-KR" altLang="en-US" baseline="0" dirty="0" smtClean="0"/>
              <a:t>라인 </a:t>
            </a:r>
            <a:r>
              <a:rPr lang="ko-KR" altLang="en-US" baseline="0" dirty="0" err="1" smtClean="0"/>
              <a:t>챗봇을</a:t>
            </a:r>
            <a:r>
              <a:rPr lang="ko-KR" altLang="en-US" baseline="0" dirty="0" smtClean="0"/>
              <a:t> 이용해 바로 번역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433EB-FEB3-4A73-B2A5-42AEE0F8CD2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000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라인으로 외국인</a:t>
            </a:r>
            <a:r>
              <a:rPr lang="ko-KR" altLang="en-US" baseline="0" dirty="0" smtClean="0"/>
              <a:t> 친구와 </a:t>
            </a:r>
            <a:r>
              <a:rPr lang="ko-KR" altLang="en-US" baseline="0" dirty="0" err="1" smtClean="0"/>
              <a:t>채팅하던중</a:t>
            </a:r>
            <a:r>
              <a:rPr lang="ko-KR" altLang="en-US" baseline="0" dirty="0" smtClean="0"/>
              <a:t> 갑자기 해석 불가한 문장이 생겼다</a:t>
            </a:r>
            <a:r>
              <a:rPr lang="en-US" altLang="ko-KR" baseline="0" dirty="0" smtClean="0"/>
              <a:t>! -&gt; </a:t>
            </a:r>
            <a:r>
              <a:rPr lang="ko-KR" altLang="en-US" baseline="0" dirty="0" smtClean="0"/>
              <a:t>구글번역같은 서비스 이용하면 귀찮 </a:t>
            </a:r>
            <a:r>
              <a:rPr lang="en-US" altLang="ko-KR" baseline="0" dirty="0" smtClean="0"/>
              <a:t>-&gt; </a:t>
            </a:r>
            <a:r>
              <a:rPr lang="ko-KR" altLang="en-US" baseline="0" dirty="0" smtClean="0"/>
              <a:t>라인 </a:t>
            </a:r>
            <a:r>
              <a:rPr lang="ko-KR" altLang="en-US" baseline="0" dirty="0" err="1" smtClean="0"/>
              <a:t>챗봇을</a:t>
            </a:r>
            <a:r>
              <a:rPr lang="ko-KR" altLang="en-US" baseline="0" dirty="0" smtClean="0"/>
              <a:t> 이용해 바로 번역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433EB-FEB3-4A73-B2A5-42AEE0F8CD2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661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74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82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701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296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348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473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503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978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405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203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94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66A62-4D8D-4B4A-8FC1-B2FB5A3CC144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244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D6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1122" y="2246114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4000" dirty="0"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124" y="3772515"/>
            <a:ext cx="3393648" cy="30949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63424" y="2600057"/>
            <a:ext cx="46168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 smtClean="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LINE BOT</a:t>
            </a:r>
            <a:endParaRPr lang="ko-KR" altLang="en-US" sz="7200" dirty="0"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33551" y="4142224"/>
            <a:ext cx="2276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2016104097 </a:t>
            </a:r>
            <a:r>
              <a:rPr lang="ko-KR" altLang="en-US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강수인</a:t>
            </a:r>
            <a:endParaRPr lang="en-US" altLang="ko-KR" dirty="0" smtClean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r>
              <a:rPr lang="en-US" altLang="ko-KR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2016104118  </a:t>
            </a:r>
            <a:r>
              <a:rPr lang="ko-KR" altLang="en-US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김형석</a:t>
            </a:r>
            <a:endParaRPr lang="en-US" altLang="ko-KR" dirty="0" smtClean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r>
              <a:rPr lang="en-US" altLang="ko-KR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2016104162  </a:t>
            </a:r>
            <a:r>
              <a:rPr lang="ko-KR" altLang="en-US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정수현</a:t>
            </a:r>
            <a:endParaRPr lang="ko-KR" altLang="en-US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34" y="3763088"/>
            <a:ext cx="3393648" cy="309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8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824" y="649705"/>
            <a:ext cx="11314351" cy="55669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 smtClean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 smtClean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 smtClean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 smtClean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ko-KR" altLang="en-US" sz="2400" dirty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359571" y="6327427"/>
            <a:ext cx="23936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Signerica Thin" panose="02000000000000000000" pitchFamily="2" charset="0"/>
              </a:rPr>
              <a:t>Yellow presentation</a:t>
            </a:r>
            <a:endParaRPr lang="ko-KR" altLang="en-US" sz="1100" dirty="0">
              <a:latin typeface="Signerica Thin" panose="02000000000000000000" pitchFamily="2" charset="0"/>
            </a:endParaRPr>
          </a:p>
        </p:txBody>
      </p:sp>
      <p:sp>
        <p:nvSpPr>
          <p:cNvPr id="18" name="타원 17"/>
          <p:cNvSpPr/>
          <p:nvPr/>
        </p:nvSpPr>
        <p:spPr>
          <a:xfrm rot="16200000">
            <a:off x="765652" y="6410935"/>
            <a:ext cx="94593" cy="94593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 rot="16200000">
            <a:off x="909121" y="6410935"/>
            <a:ext cx="94593" cy="94593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 rot="16200000">
            <a:off x="1052590" y="6410935"/>
            <a:ext cx="94593" cy="94593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42494" y="182785"/>
            <a:ext cx="1476686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프로젝트</a:t>
            </a:r>
            <a:r>
              <a:rPr lang="ko-KR" altLang="en-US" sz="2400" dirty="0" smtClean="0">
                <a:solidFill>
                  <a:schemeClr val="accent4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구성</a:t>
            </a:r>
            <a:endParaRPr lang="ko-KR" altLang="en-US" sz="1600" dirty="0">
              <a:solidFill>
                <a:schemeClr val="accent4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469105" y="6410934"/>
            <a:ext cx="252429" cy="94593"/>
          </a:xfrm>
          <a:prstGeom prst="roundRect">
            <a:avLst>
              <a:gd name="adj" fmla="val 50000"/>
            </a:avLst>
          </a:prstGeom>
          <a:solidFill>
            <a:srgbClr val="FCD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657274" y="1761272"/>
            <a:ext cx="4817344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&lt; </a:t>
            </a:r>
            <a:r>
              <a:rPr lang="ko-KR" altLang="en-US" sz="28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네이버 </a:t>
            </a:r>
            <a:r>
              <a:rPr lang="ko-KR" altLang="en-US" sz="2800" dirty="0" err="1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파파고</a:t>
            </a:r>
            <a:r>
              <a:rPr lang="ko-KR" altLang="en-US" sz="28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</a:t>
            </a:r>
            <a:r>
              <a:rPr lang="en-US" altLang="ko-KR" sz="2800" dirty="0" err="1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api</a:t>
            </a:r>
            <a:r>
              <a:rPr lang="en-US" altLang="ko-KR" sz="28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&gt;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altLang="ko-KR" sz="2800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accent4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언어 감지</a:t>
            </a:r>
            <a:r>
              <a:rPr lang="en-US" altLang="ko-KR" sz="28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/>
            </a:r>
            <a:br>
              <a:rPr lang="en-US" altLang="ko-KR" sz="28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</a:br>
            <a:r>
              <a:rPr lang="ko-KR" altLang="en-US" sz="28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한국어</a:t>
            </a:r>
            <a:r>
              <a:rPr lang="en-US" altLang="ko-KR" sz="28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/</a:t>
            </a:r>
            <a:r>
              <a:rPr lang="ko-KR" altLang="en-US" sz="28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영어 인식</a:t>
            </a:r>
            <a:endParaRPr lang="en-US" altLang="ko-KR" sz="2800" dirty="0" smtClean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800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accent4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타 언어로 감지 </a:t>
            </a:r>
            <a:r>
              <a:rPr lang="en-US" altLang="ko-KR" sz="2000" dirty="0" smtClean="0">
                <a:solidFill>
                  <a:schemeClr val="accent4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OR </a:t>
            </a:r>
            <a:r>
              <a:rPr lang="ko-KR" altLang="en-US" sz="2000" dirty="0" smtClean="0">
                <a:solidFill>
                  <a:schemeClr val="accent4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감지 할 수 없는 경우</a:t>
            </a:r>
            <a:endParaRPr lang="en-US" altLang="ko-KR" sz="2000" dirty="0" smtClean="0">
              <a:solidFill>
                <a:schemeClr val="accent4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r>
              <a:rPr lang="en-US" altLang="ko-KR" sz="20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“</a:t>
            </a:r>
            <a:r>
              <a:rPr lang="ko-KR" altLang="en-US" sz="20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번역 언어는 한글 또는 영어만 가능합니다</a:t>
            </a:r>
            <a:r>
              <a:rPr lang="en-US" altLang="ko-KR" sz="20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＂</a:t>
            </a:r>
            <a:br>
              <a:rPr lang="en-US" altLang="ko-KR" sz="20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</a:br>
            <a:r>
              <a:rPr lang="en-US" altLang="ko-KR" sz="20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“</a:t>
            </a:r>
            <a:r>
              <a:rPr lang="ko-KR" altLang="en-US" sz="20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언어를 감지할 수 없습니다</a:t>
            </a:r>
            <a:r>
              <a:rPr lang="en-US" altLang="ko-KR" sz="20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.” </a:t>
            </a:r>
            <a:r>
              <a:rPr lang="ko-KR" altLang="en-US" sz="20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발송</a:t>
            </a:r>
            <a:endParaRPr lang="en-US" altLang="ko-KR" sz="2000" dirty="0" smtClean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32038" y="2744667"/>
            <a:ext cx="1847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800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endParaRPr lang="en-US" altLang="ko-KR" sz="2800" dirty="0" smtClean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45" y="2274436"/>
            <a:ext cx="2376057" cy="23091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2428" y="1750534"/>
            <a:ext cx="3268976" cy="335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65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824" y="649705"/>
            <a:ext cx="11314351" cy="55669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 smtClean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 smtClean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 smtClean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 smtClean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ko-KR" altLang="en-US" sz="2400" dirty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359571" y="6327427"/>
            <a:ext cx="23936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Signerica Thin" panose="02000000000000000000" pitchFamily="2" charset="0"/>
              </a:rPr>
              <a:t>Yellow presentation</a:t>
            </a:r>
            <a:endParaRPr lang="ko-KR" altLang="en-US" sz="1100" dirty="0">
              <a:latin typeface="Signerica Thin" panose="02000000000000000000" pitchFamily="2" charset="0"/>
            </a:endParaRPr>
          </a:p>
        </p:txBody>
      </p:sp>
      <p:sp>
        <p:nvSpPr>
          <p:cNvPr id="18" name="타원 17"/>
          <p:cNvSpPr/>
          <p:nvPr/>
        </p:nvSpPr>
        <p:spPr>
          <a:xfrm rot="16200000">
            <a:off x="765652" y="6410935"/>
            <a:ext cx="94593" cy="94593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 rot="16200000">
            <a:off x="909121" y="6410935"/>
            <a:ext cx="94593" cy="94593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 rot="16200000">
            <a:off x="1052590" y="6410935"/>
            <a:ext cx="94593" cy="94593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42494" y="182785"/>
            <a:ext cx="1476686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프로젝트</a:t>
            </a:r>
            <a:r>
              <a:rPr lang="ko-KR" altLang="en-US" sz="2400" dirty="0" smtClean="0">
                <a:solidFill>
                  <a:schemeClr val="accent4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구성</a:t>
            </a:r>
            <a:endParaRPr lang="ko-KR" altLang="en-US" sz="1600" dirty="0">
              <a:solidFill>
                <a:schemeClr val="accent4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469105" y="6410934"/>
            <a:ext cx="252429" cy="94593"/>
          </a:xfrm>
          <a:prstGeom prst="roundRect">
            <a:avLst>
              <a:gd name="adj" fmla="val 50000"/>
            </a:avLst>
          </a:prstGeom>
          <a:solidFill>
            <a:srgbClr val="FCD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6143295" y="1750534"/>
            <a:ext cx="3849131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&lt; </a:t>
            </a:r>
            <a:r>
              <a:rPr lang="ko-KR" altLang="en-US" sz="28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네이버 </a:t>
            </a:r>
            <a:r>
              <a:rPr lang="ko-KR" altLang="en-US" sz="2800" dirty="0" err="1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파파고</a:t>
            </a:r>
            <a:r>
              <a:rPr lang="ko-KR" altLang="en-US" sz="28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</a:t>
            </a:r>
            <a:r>
              <a:rPr lang="en-US" altLang="ko-KR" sz="2800" dirty="0" err="1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api</a:t>
            </a:r>
            <a:r>
              <a:rPr lang="en-US" altLang="ko-KR" sz="28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&gt;</a:t>
            </a:r>
          </a:p>
          <a:p>
            <a:pPr algn="ctr"/>
            <a:endParaRPr lang="en-US" altLang="ko-KR" sz="2800" dirty="0" smtClean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800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accent4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언어 번역</a:t>
            </a:r>
            <a:r>
              <a:rPr lang="en-US" altLang="ko-KR" sz="28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/>
            </a:r>
            <a:br>
              <a:rPr lang="en-US" altLang="ko-KR" sz="28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</a:br>
            <a:r>
              <a:rPr lang="ko-KR" altLang="en-US" sz="28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한국어 → 영어로 번역</a:t>
            </a:r>
            <a:r>
              <a:rPr lang="en-US" altLang="ko-KR" sz="28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/>
            </a:r>
            <a:br>
              <a:rPr lang="en-US" altLang="ko-KR" sz="28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</a:br>
            <a:r>
              <a:rPr lang="ko-KR" altLang="en-US" sz="28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영어 → 한국으로 번역</a:t>
            </a:r>
            <a:endParaRPr lang="en-US" altLang="ko-KR" sz="2800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altLang="ko-KR" sz="2800" dirty="0" smtClean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32038" y="2744667"/>
            <a:ext cx="1847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800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endParaRPr lang="en-US" altLang="ko-KR" sz="2800" dirty="0" smtClean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45" y="2274436"/>
            <a:ext cx="2376057" cy="23091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2428" y="1750534"/>
            <a:ext cx="3268976" cy="335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6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824" y="649705"/>
            <a:ext cx="11314351" cy="55669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 smtClean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 smtClean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 smtClean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 smtClean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ko-KR" altLang="en-US" sz="2400" dirty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359571" y="6327427"/>
            <a:ext cx="23936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Signerica Thin" panose="02000000000000000000" pitchFamily="2" charset="0"/>
              </a:rPr>
              <a:t>Yellow presentation</a:t>
            </a:r>
            <a:endParaRPr lang="ko-KR" altLang="en-US" sz="1100" dirty="0">
              <a:latin typeface="Signerica Thin" panose="02000000000000000000" pitchFamily="2" charset="0"/>
            </a:endParaRPr>
          </a:p>
        </p:txBody>
      </p:sp>
      <p:sp>
        <p:nvSpPr>
          <p:cNvPr id="18" name="타원 17"/>
          <p:cNvSpPr/>
          <p:nvPr/>
        </p:nvSpPr>
        <p:spPr>
          <a:xfrm rot="16200000">
            <a:off x="765652" y="6410935"/>
            <a:ext cx="94593" cy="94593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 rot="16200000">
            <a:off x="909121" y="6410935"/>
            <a:ext cx="94593" cy="94593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 rot="16200000">
            <a:off x="1052590" y="6410935"/>
            <a:ext cx="94593" cy="94593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42494" y="182785"/>
            <a:ext cx="2375971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accent4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결과 및 향후 계획</a:t>
            </a:r>
            <a:endParaRPr lang="ko-KR" altLang="en-US" sz="1600" dirty="0">
              <a:solidFill>
                <a:schemeClr val="accent4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469105" y="6410934"/>
            <a:ext cx="252429" cy="94593"/>
          </a:xfrm>
          <a:prstGeom prst="roundRect">
            <a:avLst>
              <a:gd name="adj" fmla="val 50000"/>
            </a:avLst>
          </a:prstGeom>
          <a:solidFill>
            <a:srgbClr val="FCD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061574" y="1427148"/>
            <a:ext cx="648126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&lt;</a:t>
            </a:r>
            <a:r>
              <a:rPr lang="ko-KR" altLang="en-US" sz="28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</a:t>
            </a:r>
            <a:r>
              <a:rPr lang="ko-KR" altLang="en-US" sz="28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결 과 </a:t>
            </a:r>
            <a:r>
              <a:rPr lang="en-US" altLang="ko-KR" sz="28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&gt;</a:t>
            </a:r>
          </a:p>
          <a:p>
            <a:endParaRPr lang="en-US" altLang="ko-KR" sz="2800" dirty="0" smtClean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초기 설계 했던 내용 </a:t>
            </a:r>
            <a:r>
              <a:rPr lang="ko-KR" altLang="en-US" sz="2800" dirty="0" smtClean="0">
                <a:solidFill>
                  <a:schemeClr val="accent4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모두 구현</a:t>
            </a:r>
            <a:endParaRPr lang="en-US" altLang="ko-KR" sz="2800" dirty="0" smtClean="0">
              <a:solidFill>
                <a:schemeClr val="accent4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solidFill>
                  <a:schemeClr val="accent4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API</a:t>
            </a:r>
            <a:r>
              <a:rPr lang="en-US" altLang="ko-KR" sz="28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</a:t>
            </a:r>
            <a:r>
              <a:rPr lang="ko-KR" altLang="en-US" sz="28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활용 프로그래밍 </a:t>
            </a:r>
            <a:r>
              <a:rPr lang="ko-KR" altLang="en-US" sz="2800" dirty="0" smtClean="0">
                <a:solidFill>
                  <a:schemeClr val="accent4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실력 향상</a:t>
            </a:r>
            <a:endParaRPr lang="en-US" altLang="ko-KR" sz="2800" dirty="0" smtClean="0">
              <a:solidFill>
                <a:schemeClr val="accent4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위 주제에 대한 흥미 상승</a:t>
            </a:r>
            <a:endParaRPr lang="en-US" altLang="ko-KR" sz="2800" dirty="0" smtClean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800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800" dirty="0" smtClean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r>
              <a:rPr lang="en-US" altLang="ko-KR" sz="28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&lt; </a:t>
            </a:r>
            <a:r>
              <a:rPr lang="ko-KR" altLang="en-US" sz="28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향 후 계 획 </a:t>
            </a:r>
            <a:r>
              <a:rPr lang="en-US" altLang="ko-KR" sz="28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사진 속 텍스트 인식 후 번역 작업 진행 중</a:t>
            </a:r>
            <a:endParaRPr lang="en-US" altLang="ko-KR" sz="2800" dirty="0" smtClean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464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824" y="649705"/>
            <a:ext cx="11314351" cy="55669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 smtClean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 smtClean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 smtClean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 smtClean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ko-KR" altLang="en-US" sz="2400" dirty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359571" y="6327427"/>
            <a:ext cx="23936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Signerica Thin" panose="02000000000000000000" pitchFamily="2" charset="0"/>
              </a:rPr>
              <a:t>Yellow presentation</a:t>
            </a:r>
            <a:endParaRPr lang="ko-KR" altLang="en-US" sz="1100" dirty="0">
              <a:latin typeface="Signerica Thin" panose="02000000000000000000" pitchFamily="2" charset="0"/>
            </a:endParaRPr>
          </a:p>
        </p:txBody>
      </p:sp>
      <p:sp>
        <p:nvSpPr>
          <p:cNvPr id="18" name="타원 17"/>
          <p:cNvSpPr/>
          <p:nvPr/>
        </p:nvSpPr>
        <p:spPr>
          <a:xfrm rot="16200000">
            <a:off x="765652" y="6410935"/>
            <a:ext cx="94593" cy="94593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 rot="16200000">
            <a:off x="909121" y="6410935"/>
            <a:ext cx="94593" cy="94593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 rot="16200000">
            <a:off x="1052590" y="6410935"/>
            <a:ext cx="94593" cy="94593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42494" y="182785"/>
            <a:ext cx="1377300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accent4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업무 분담</a:t>
            </a:r>
            <a:endParaRPr lang="ko-KR" altLang="en-US" sz="1600" dirty="0">
              <a:solidFill>
                <a:schemeClr val="accent4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469105" y="6410934"/>
            <a:ext cx="252429" cy="94593"/>
          </a:xfrm>
          <a:prstGeom prst="roundRect">
            <a:avLst>
              <a:gd name="adj" fmla="val 50000"/>
            </a:avLst>
          </a:prstGeom>
          <a:solidFill>
            <a:srgbClr val="FCD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183" y="1265521"/>
            <a:ext cx="2897564" cy="28447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8305" y="1265521"/>
            <a:ext cx="2897564" cy="284470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0747" y="1265521"/>
            <a:ext cx="2897564" cy="284470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618675" y="4259558"/>
            <a:ext cx="18024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강수인</a:t>
            </a:r>
            <a:endParaRPr lang="en-US" altLang="ko-KR" sz="2000" dirty="0" smtClean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000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AWS </a:t>
            </a:r>
            <a:r>
              <a:rPr lang="ko-KR" altLang="en-US" sz="20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구축</a:t>
            </a:r>
            <a:endParaRPr lang="en-US" altLang="ko-KR" sz="2000" dirty="0" smtClean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라인 </a:t>
            </a:r>
            <a:r>
              <a:rPr lang="en-US" altLang="ko-KR" sz="2000" dirty="0" err="1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api</a:t>
            </a:r>
            <a:endParaRPr lang="en-US" altLang="ko-KR" sz="2000" dirty="0" smtClean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213385" y="4259558"/>
            <a:ext cx="17652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정수현</a:t>
            </a:r>
            <a:endParaRPr lang="en-US" altLang="ko-KR" sz="2000" dirty="0" smtClean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000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</a:t>
            </a:r>
            <a:r>
              <a:rPr lang="ko-KR" altLang="en-US" sz="2000" dirty="0" err="1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파파고</a:t>
            </a:r>
            <a:r>
              <a:rPr lang="ko-KR" altLang="en-US" sz="20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</a:t>
            </a:r>
            <a:r>
              <a:rPr lang="en-US" altLang="ko-KR" sz="2000" dirty="0" err="1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api</a:t>
            </a:r>
            <a:endParaRPr lang="en-US" altLang="ko-KR" sz="2000" dirty="0" smtClean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발표자료</a:t>
            </a:r>
            <a:endParaRPr lang="en-US" altLang="ko-KR" sz="2000" dirty="0" smtClean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91231" y="4259558"/>
            <a:ext cx="18565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김형석</a:t>
            </a:r>
            <a:endParaRPr lang="en-US" altLang="ko-KR" sz="2000" dirty="0" smtClean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000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vision</a:t>
            </a:r>
            <a:r>
              <a:rPr lang="ko-KR" altLang="en-US" sz="200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</a:t>
            </a:r>
            <a:r>
              <a:rPr lang="en-US" altLang="ko-KR" sz="2000" dirty="0" err="1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api</a:t>
            </a:r>
            <a:endParaRPr lang="en-US" altLang="ko-KR" sz="2000" dirty="0" smtClean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312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824" y="649705"/>
            <a:ext cx="11314351" cy="55669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 smtClean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 smtClean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 smtClean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 smtClean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ko-KR" altLang="en-US" sz="2400" dirty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359571" y="6327427"/>
            <a:ext cx="23936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Signerica Thin" panose="02000000000000000000" pitchFamily="2" charset="0"/>
              </a:rPr>
              <a:t>Yellow presentation</a:t>
            </a:r>
            <a:endParaRPr lang="ko-KR" altLang="en-US" sz="1100" dirty="0">
              <a:latin typeface="Signerica Thin" panose="02000000000000000000" pitchFamily="2" charset="0"/>
            </a:endParaRPr>
          </a:p>
        </p:txBody>
      </p:sp>
      <p:sp>
        <p:nvSpPr>
          <p:cNvPr id="18" name="타원 17"/>
          <p:cNvSpPr/>
          <p:nvPr/>
        </p:nvSpPr>
        <p:spPr>
          <a:xfrm rot="16200000">
            <a:off x="765652" y="6410935"/>
            <a:ext cx="94593" cy="94593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 rot="16200000">
            <a:off x="909121" y="6410935"/>
            <a:ext cx="94593" cy="94593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 rot="16200000">
            <a:off x="1052590" y="6410935"/>
            <a:ext cx="94593" cy="94593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42494" y="182785"/>
            <a:ext cx="1377300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accent4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시현 영상</a:t>
            </a:r>
            <a:endParaRPr lang="ko-KR" altLang="en-US" sz="1600" dirty="0">
              <a:solidFill>
                <a:schemeClr val="accent4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469105" y="6410934"/>
            <a:ext cx="252429" cy="94593"/>
          </a:xfrm>
          <a:prstGeom prst="roundRect">
            <a:avLst>
              <a:gd name="adj" fmla="val 50000"/>
            </a:avLst>
          </a:prstGeom>
          <a:solidFill>
            <a:srgbClr val="FCD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00354" y="952008"/>
            <a:ext cx="2791290" cy="496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17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42494" y="644450"/>
            <a:ext cx="11314351" cy="55669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 smtClean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 smtClean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 smtClean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 smtClean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ko-KR" altLang="en-US" sz="2400" dirty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359571" y="6327427"/>
            <a:ext cx="23936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Signerica Thin" panose="02000000000000000000" pitchFamily="2" charset="0"/>
              </a:rPr>
              <a:t>Yellow presentation</a:t>
            </a:r>
            <a:endParaRPr lang="ko-KR" altLang="en-US" sz="1100" dirty="0">
              <a:latin typeface="Signerica Thin" panose="02000000000000000000" pitchFamily="2" charset="0"/>
            </a:endParaRPr>
          </a:p>
        </p:txBody>
      </p:sp>
      <p:sp>
        <p:nvSpPr>
          <p:cNvPr id="18" name="타원 17"/>
          <p:cNvSpPr/>
          <p:nvPr/>
        </p:nvSpPr>
        <p:spPr>
          <a:xfrm rot="16200000">
            <a:off x="765652" y="6410935"/>
            <a:ext cx="94593" cy="94593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 rot="16200000">
            <a:off x="909121" y="6410935"/>
            <a:ext cx="94593" cy="94593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 rot="16200000">
            <a:off x="1052590" y="6410935"/>
            <a:ext cx="94593" cy="94593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42494" y="182785"/>
            <a:ext cx="1377300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accent4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질의 응답</a:t>
            </a:r>
            <a:endParaRPr lang="ko-KR" altLang="en-US" sz="1600" dirty="0">
              <a:solidFill>
                <a:schemeClr val="accent4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469105" y="6410934"/>
            <a:ext cx="252429" cy="94593"/>
          </a:xfrm>
          <a:prstGeom prst="roundRect">
            <a:avLst>
              <a:gd name="adj" fmla="val 50000"/>
            </a:avLst>
          </a:prstGeom>
          <a:solidFill>
            <a:srgbClr val="FCD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732" y="2269389"/>
            <a:ext cx="8239125" cy="280987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 rot="20916461">
            <a:off x="6380347" y="2256384"/>
            <a:ext cx="6014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accent4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?</a:t>
            </a:r>
          </a:p>
        </p:txBody>
      </p:sp>
      <p:sp>
        <p:nvSpPr>
          <p:cNvPr id="22" name="TextBox 21"/>
          <p:cNvSpPr txBox="1"/>
          <p:nvPr/>
        </p:nvSpPr>
        <p:spPr>
          <a:xfrm rot="806426">
            <a:off x="5049280" y="2459519"/>
            <a:ext cx="6014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accent4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?</a:t>
            </a:r>
          </a:p>
        </p:txBody>
      </p:sp>
      <p:sp>
        <p:nvSpPr>
          <p:cNvPr id="23" name="TextBox 22"/>
          <p:cNvSpPr txBox="1"/>
          <p:nvPr/>
        </p:nvSpPr>
        <p:spPr>
          <a:xfrm rot="20916461">
            <a:off x="3737829" y="2294608"/>
            <a:ext cx="6014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accent4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?</a:t>
            </a:r>
          </a:p>
        </p:txBody>
      </p:sp>
      <p:sp>
        <p:nvSpPr>
          <p:cNvPr id="24" name="TextBox 23"/>
          <p:cNvSpPr txBox="1"/>
          <p:nvPr/>
        </p:nvSpPr>
        <p:spPr>
          <a:xfrm rot="1586254">
            <a:off x="8062951" y="2256384"/>
            <a:ext cx="6014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accent4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3668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D6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3247242" y="2816595"/>
            <a:ext cx="5715329" cy="1323439"/>
            <a:chOff x="2057071" y="2497282"/>
            <a:chExt cx="5715329" cy="1323439"/>
          </a:xfrm>
        </p:grpSpPr>
        <p:sp>
          <p:nvSpPr>
            <p:cNvPr id="19" name="TextBox 18"/>
            <p:cNvSpPr txBox="1"/>
            <p:nvPr/>
          </p:nvSpPr>
          <p:spPr>
            <a:xfrm>
              <a:off x="2057071" y="2497282"/>
              <a:ext cx="5494261" cy="1323439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sz="8000" dirty="0" smtClean="0">
                  <a:latin typeface="-윤고딕360" panose="02030504000101010101" pitchFamily="18" charset="-127"/>
                  <a:ea typeface="-윤고딕360" panose="02030504000101010101" pitchFamily="18" charset="-127"/>
                </a:rPr>
                <a:t>Thank you</a:t>
              </a:r>
              <a:endParaRPr lang="ko-KR" altLang="en-US" sz="8000" dirty="0"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 rot="16200000">
              <a:off x="7551332" y="3291479"/>
              <a:ext cx="221068" cy="221068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54327" y="159656"/>
            <a:ext cx="1918474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200" spc="3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y</a:t>
            </a:r>
            <a:r>
              <a:rPr lang="en-US" altLang="ko-KR" sz="1200" spc="300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ellow yellowish</a:t>
            </a:r>
            <a:endParaRPr lang="ko-KR" altLang="en-US" sz="1200" spc="3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52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824" y="645549"/>
            <a:ext cx="11314351" cy="55669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9359571" y="6327427"/>
            <a:ext cx="23936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Signerica Thin" panose="02000000000000000000" pitchFamily="2" charset="0"/>
              </a:rPr>
              <a:t>Yellow presentation</a:t>
            </a:r>
            <a:endParaRPr lang="ko-KR" altLang="en-US" sz="1100" dirty="0">
              <a:latin typeface="Signerica Thin" panose="02000000000000000000" pitchFamily="2" charset="0"/>
            </a:endParaRPr>
          </a:p>
        </p:txBody>
      </p:sp>
      <p:sp>
        <p:nvSpPr>
          <p:cNvPr id="18" name="타원 17"/>
          <p:cNvSpPr/>
          <p:nvPr/>
        </p:nvSpPr>
        <p:spPr>
          <a:xfrm rot="16200000">
            <a:off x="765652" y="6410935"/>
            <a:ext cx="94593" cy="94593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 rot="16200000">
            <a:off x="909121" y="6410935"/>
            <a:ext cx="94593" cy="94593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 rot="16200000">
            <a:off x="1052590" y="6410935"/>
            <a:ext cx="94593" cy="94593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38824" y="107379"/>
            <a:ext cx="1167756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rgbClr val="FCD62D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Y</a:t>
            </a:r>
            <a:r>
              <a:rPr lang="en-US" altLang="ko-KR" sz="1600" dirty="0" smtClean="0">
                <a:latin typeface="-윤고딕360" panose="02030504000101010101" pitchFamily="18" charset="-127"/>
                <a:ea typeface="-윤고딕360" panose="02030504000101010101" pitchFamily="18" charset="-127"/>
              </a:rPr>
              <a:t>ELLOW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469105" y="6410934"/>
            <a:ext cx="252429" cy="94593"/>
          </a:xfrm>
          <a:prstGeom prst="roundRect">
            <a:avLst>
              <a:gd name="adj" fmla="val 50000"/>
            </a:avLst>
          </a:prstGeom>
          <a:solidFill>
            <a:srgbClr val="FCD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096000" y="1728160"/>
            <a:ext cx="1698172" cy="1698172"/>
          </a:xfrm>
          <a:prstGeom prst="rect">
            <a:avLst/>
          </a:prstGeom>
          <a:solidFill>
            <a:srgbClr val="F4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8011791" y="1728160"/>
            <a:ext cx="1698172" cy="1698172"/>
          </a:xfrm>
          <a:prstGeom prst="rect">
            <a:avLst/>
          </a:prstGeom>
          <a:solidFill>
            <a:srgbClr val="F4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6096000" y="3602025"/>
            <a:ext cx="1698172" cy="1698172"/>
          </a:xfrm>
          <a:prstGeom prst="rect">
            <a:avLst/>
          </a:prstGeom>
          <a:solidFill>
            <a:srgbClr val="F4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8011791" y="3602025"/>
            <a:ext cx="1698172" cy="1698172"/>
          </a:xfrm>
          <a:prstGeom prst="rect">
            <a:avLst/>
          </a:prstGeom>
          <a:solidFill>
            <a:srgbClr val="F4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2264418" y="3609737"/>
            <a:ext cx="1698172" cy="1698172"/>
          </a:xfrm>
          <a:prstGeom prst="rect">
            <a:avLst/>
          </a:prstGeom>
          <a:solidFill>
            <a:srgbClr val="F4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4180209" y="3609737"/>
            <a:ext cx="1698172" cy="1698172"/>
          </a:xfrm>
          <a:prstGeom prst="rect">
            <a:avLst/>
          </a:prstGeom>
          <a:solidFill>
            <a:srgbClr val="F4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292841" y="3609737"/>
            <a:ext cx="563351" cy="707886"/>
            <a:chOff x="2372074" y="3688127"/>
            <a:chExt cx="563351" cy="707886"/>
          </a:xfrm>
        </p:grpSpPr>
        <p:sp>
          <p:nvSpPr>
            <p:cNvPr id="57" name="TextBox 56"/>
            <p:cNvSpPr txBox="1"/>
            <p:nvPr/>
          </p:nvSpPr>
          <p:spPr>
            <a:xfrm>
              <a:off x="2372074" y="3688127"/>
              <a:ext cx="473206" cy="707886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sz="4000" dirty="0" smtClean="0">
                  <a:solidFill>
                    <a:srgbClr val="FCD62D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3</a:t>
              </a:r>
              <a:endParaRPr lang="ko-KR" altLang="en-US" sz="4000" dirty="0">
                <a:solidFill>
                  <a:srgbClr val="FCD62D"/>
                </a:solidFill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cxnSp>
          <p:nvCxnSpPr>
            <p:cNvPr id="61" name="직선 연결선 60"/>
            <p:cNvCxnSpPr/>
            <p:nvPr/>
          </p:nvCxnSpPr>
          <p:spPr>
            <a:xfrm>
              <a:off x="2480468" y="4323186"/>
              <a:ext cx="454957" cy="0"/>
            </a:xfrm>
            <a:prstGeom prst="line">
              <a:avLst/>
            </a:prstGeom>
            <a:ln w="38100">
              <a:solidFill>
                <a:srgbClr val="FCD6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/>
          <p:cNvSpPr txBox="1"/>
          <p:nvPr/>
        </p:nvSpPr>
        <p:spPr>
          <a:xfrm>
            <a:off x="2264418" y="1952898"/>
            <a:ext cx="2307555" cy="138499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TABLE</a:t>
            </a:r>
          </a:p>
          <a:p>
            <a:r>
              <a:rPr lang="en-US" altLang="ko-KR" sz="2800" dirty="0" smtClean="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OF -</a:t>
            </a:r>
          </a:p>
          <a:p>
            <a:r>
              <a:rPr lang="en-US" altLang="ko-KR" sz="2800" dirty="0" smtClean="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CONTENTS</a:t>
            </a:r>
            <a:endParaRPr lang="ko-KR" altLang="en-US" sz="2800" dirty="0"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4204572" y="3625738"/>
            <a:ext cx="563351" cy="707886"/>
            <a:chOff x="2372074" y="3688127"/>
            <a:chExt cx="563351" cy="707886"/>
          </a:xfrm>
        </p:grpSpPr>
        <p:sp>
          <p:nvSpPr>
            <p:cNvPr id="65" name="TextBox 64"/>
            <p:cNvSpPr txBox="1"/>
            <p:nvPr/>
          </p:nvSpPr>
          <p:spPr>
            <a:xfrm>
              <a:off x="2372074" y="3688127"/>
              <a:ext cx="473206" cy="707886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sz="4000" dirty="0" smtClean="0">
                  <a:solidFill>
                    <a:srgbClr val="FCD62D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4</a:t>
              </a:r>
              <a:endParaRPr lang="ko-KR" altLang="en-US" sz="4000" dirty="0">
                <a:solidFill>
                  <a:srgbClr val="FCD62D"/>
                </a:solidFill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cxnSp>
          <p:nvCxnSpPr>
            <p:cNvPr id="66" name="직선 연결선 65"/>
            <p:cNvCxnSpPr/>
            <p:nvPr/>
          </p:nvCxnSpPr>
          <p:spPr>
            <a:xfrm>
              <a:off x="2480468" y="4323186"/>
              <a:ext cx="454957" cy="0"/>
            </a:xfrm>
            <a:prstGeom prst="line">
              <a:avLst/>
            </a:prstGeom>
            <a:ln w="38100">
              <a:solidFill>
                <a:srgbClr val="FCD6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그룹 66"/>
          <p:cNvGrpSpPr/>
          <p:nvPr/>
        </p:nvGrpSpPr>
        <p:grpSpPr>
          <a:xfrm>
            <a:off x="6157848" y="3613125"/>
            <a:ext cx="563351" cy="707886"/>
            <a:chOff x="2372074" y="3688127"/>
            <a:chExt cx="563351" cy="707886"/>
          </a:xfrm>
        </p:grpSpPr>
        <p:sp>
          <p:nvSpPr>
            <p:cNvPr id="68" name="TextBox 67"/>
            <p:cNvSpPr txBox="1"/>
            <p:nvPr/>
          </p:nvSpPr>
          <p:spPr>
            <a:xfrm>
              <a:off x="2372074" y="3688127"/>
              <a:ext cx="473206" cy="707886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sz="4000" dirty="0" smtClean="0">
                  <a:solidFill>
                    <a:srgbClr val="FCD62D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5</a:t>
              </a:r>
              <a:endParaRPr lang="ko-KR" altLang="en-US" sz="4000" dirty="0">
                <a:solidFill>
                  <a:srgbClr val="FCD62D"/>
                </a:solidFill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cxnSp>
          <p:nvCxnSpPr>
            <p:cNvPr id="69" name="직선 연결선 68"/>
            <p:cNvCxnSpPr/>
            <p:nvPr/>
          </p:nvCxnSpPr>
          <p:spPr>
            <a:xfrm>
              <a:off x="2480468" y="4323186"/>
              <a:ext cx="454957" cy="0"/>
            </a:xfrm>
            <a:prstGeom prst="line">
              <a:avLst/>
            </a:prstGeom>
            <a:ln w="38100">
              <a:solidFill>
                <a:srgbClr val="FCD6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69"/>
          <p:cNvGrpSpPr/>
          <p:nvPr/>
        </p:nvGrpSpPr>
        <p:grpSpPr>
          <a:xfrm>
            <a:off x="8094055" y="3606450"/>
            <a:ext cx="563351" cy="707886"/>
            <a:chOff x="2372074" y="3688127"/>
            <a:chExt cx="563351" cy="707886"/>
          </a:xfrm>
        </p:grpSpPr>
        <p:sp>
          <p:nvSpPr>
            <p:cNvPr id="71" name="TextBox 70"/>
            <p:cNvSpPr txBox="1"/>
            <p:nvPr/>
          </p:nvSpPr>
          <p:spPr>
            <a:xfrm>
              <a:off x="2372074" y="3688127"/>
              <a:ext cx="473206" cy="707886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sz="4000" dirty="0" smtClean="0">
                  <a:solidFill>
                    <a:srgbClr val="FCD62D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6</a:t>
              </a:r>
              <a:endParaRPr lang="ko-KR" altLang="en-US" sz="4000" dirty="0">
                <a:solidFill>
                  <a:srgbClr val="FCD62D"/>
                </a:solidFill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cxnSp>
          <p:nvCxnSpPr>
            <p:cNvPr id="72" name="직선 연결선 71"/>
            <p:cNvCxnSpPr/>
            <p:nvPr/>
          </p:nvCxnSpPr>
          <p:spPr>
            <a:xfrm>
              <a:off x="2480468" y="4323186"/>
              <a:ext cx="454957" cy="0"/>
            </a:xfrm>
            <a:prstGeom prst="line">
              <a:avLst/>
            </a:prstGeom>
            <a:ln w="38100">
              <a:solidFill>
                <a:srgbClr val="FCD6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그룹 72"/>
          <p:cNvGrpSpPr/>
          <p:nvPr/>
        </p:nvGrpSpPr>
        <p:grpSpPr>
          <a:xfrm>
            <a:off x="6157848" y="1691635"/>
            <a:ext cx="563351" cy="707886"/>
            <a:chOff x="2372074" y="3688127"/>
            <a:chExt cx="563351" cy="707886"/>
          </a:xfrm>
        </p:grpSpPr>
        <p:sp>
          <p:nvSpPr>
            <p:cNvPr id="74" name="TextBox 73"/>
            <p:cNvSpPr txBox="1"/>
            <p:nvPr/>
          </p:nvSpPr>
          <p:spPr>
            <a:xfrm>
              <a:off x="2372074" y="3688127"/>
              <a:ext cx="473206" cy="707886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rgbClr val="FCD62D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1</a:t>
              </a:r>
              <a:endParaRPr lang="ko-KR" altLang="en-US" sz="4000" dirty="0">
                <a:solidFill>
                  <a:srgbClr val="FCD62D"/>
                </a:solidFill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cxnSp>
          <p:nvCxnSpPr>
            <p:cNvPr id="75" name="직선 연결선 74"/>
            <p:cNvCxnSpPr/>
            <p:nvPr/>
          </p:nvCxnSpPr>
          <p:spPr>
            <a:xfrm>
              <a:off x="2480468" y="4323186"/>
              <a:ext cx="454957" cy="0"/>
            </a:xfrm>
            <a:prstGeom prst="line">
              <a:avLst/>
            </a:prstGeom>
            <a:ln w="38100">
              <a:solidFill>
                <a:srgbClr val="FCD6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그룹 75"/>
          <p:cNvGrpSpPr/>
          <p:nvPr/>
        </p:nvGrpSpPr>
        <p:grpSpPr>
          <a:xfrm>
            <a:off x="8062001" y="1719100"/>
            <a:ext cx="563351" cy="707886"/>
            <a:chOff x="2372074" y="3688127"/>
            <a:chExt cx="563351" cy="707886"/>
          </a:xfrm>
        </p:grpSpPr>
        <p:sp>
          <p:nvSpPr>
            <p:cNvPr id="77" name="TextBox 76"/>
            <p:cNvSpPr txBox="1"/>
            <p:nvPr/>
          </p:nvSpPr>
          <p:spPr>
            <a:xfrm>
              <a:off x="2372074" y="3688127"/>
              <a:ext cx="473206" cy="707886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sz="4000" dirty="0" smtClean="0">
                  <a:solidFill>
                    <a:srgbClr val="FCD62D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2</a:t>
              </a:r>
              <a:endParaRPr lang="ko-KR" altLang="en-US" sz="4000" dirty="0">
                <a:solidFill>
                  <a:srgbClr val="FCD62D"/>
                </a:solidFill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cxnSp>
          <p:nvCxnSpPr>
            <p:cNvPr id="78" name="직선 연결선 77"/>
            <p:cNvCxnSpPr/>
            <p:nvPr/>
          </p:nvCxnSpPr>
          <p:spPr>
            <a:xfrm>
              <a:off x="2480468" y="4323186"/>
              <a:ext cx="454957" cy="0"/>
            </a:xfrm>
            <a:prstGeom prst="line">
              <a:avLst/>
            </a:prstGeom>
            <a:ln w="38100">
              <a:solidFill>
                <a:srgbClr val="FCD6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직사각형 78"/>
          <p:cNvSpPr/>
          <p:nvPr/>
        </p:nvSpPr>
        <p:spPr>
          <a:xfrm>
            <a:off x="6206743" y="2575701"/>
            <a:ext cx="1346844" cy="338554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프로젝트 동기</a:t>
            </a:r>
            <a:endParaRPr lang="en-US" altLang="ko-KR" sz="1600" dirty="0" smtClean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8122534" y="2575701"/>
            <a:ext cx="1346844" cy="338554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프로젝트 소개</a:t>
            </a:r>
            <a:endParaRPr lang="ko-KR" altLang="en-US" sz="1600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6206743" y="4455842"/>
            <a:ext cx="978153" cy="338554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업무 분담</a:t>
            </a:r>
            <a:endParaRPr lang="ko-KR" altLang="en-US" sz="1600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8122534" y="4455842"/>
            <a:ext cx="978153" cy="338554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시연 영상</a:t>
            </a:r>
            <a:endParaRPr lang="ko-KR" altLang="en-US" sz="1600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2326855" y="4464785"/>
            <a:ext cx="1346844" cy="338554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프로젝트 구성</a:t>
            </a:r>
            <a:endParaRPr lang="ko-KR" altLang="en-US" sz="1600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187810" y="4453466"/>
            <a:ext cx="1643399" cy="338554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결과 및 향후 계획</a:t>
            </a:r>
            <a:endParaRPr lang="en-US" altLang="ko-KR" sz="1600" dirty="0" smtClean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12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824" y="645549"/>
            <a:ext cx="11314351" cy="55669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 smtClean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 smtClean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 smtClean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 smtClean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ko-KR" altLang="en-US" sz="2400" dirty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359571" y="6327427"/>
            <a:ext cx="23936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Signerica Thin" panose="02000000000000000000" pitchFamily="2" charset="0"/>
              </a:rPr>
              <a:t>Yellow presentation</a:t>
            </a:r>
            <a:endParaRPr lang="ko-KR" altLang="en-US" sz="1100" dirty="0">
              <a:latin typeface="Signerica Thin" panose="02000000000000000000" pitchFamily="2" charset="0"/>
            </a:endParaRPr>
          </a:p>
        </p:txBody>
      </p:sp>
      <p:sp>
        <p:nvSpPr>
          <p:cNvPr id="18" name="타원 17"/>
          <p:cNvSpPr/>
          <p:nvPr/>
        </p:nvSpPr>
        <p:spPr>
          <a:xfrm rot="16200000">
            <a:off x="765652" y="6410935"/>
            <a:ext cx="94593" cy="94593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 rot="16200000">
            <a:off x="909121" y="6410935"/>
            <a:ext cx="94593" cy="94593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 rot="16200000">
            <a:off x="1052590" y="6410935"/>
            <a:ext cx="94593" cy="94593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42494" y="182785"/>
            <a:ext cx="1476686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프로젝트</a:t>
            </a:r>
            <a:r>
              <a:rPr lang="ko-KR" altLang="en-US" sz="2400" dirty="0" smtClean="0">
                <a:solidFill>
                  <a:schemeClr val="accent4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동기</a:t>
            </a:r>
            <a:endParaRPr lang="ko-KR" altLang="en-US" sz="1600" dirty="0">
              <a:solidFill>
                <a:schemeClr val="accent4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469105" y="6410934"/>
            <a:ext cx="252429" cy="94593"/>
          </a:xfrm>
          <a:prstGeom prst="roundRect">
            <a:avLst>
              <a:gd name="adj" fmla="val 50000"/>
            </a:avLst>
          </a:prstGeom>
          <a:solidFill>
            <a:srgbClr val="FCD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아래쪽 화살표 2"/>
          <p:cNvSpPr/>
          <p:nvPr/>
        </p:nvSpPr>
        <p:spPr>
          <a:xfrm>
            <a:off x="5956452" y="1789572"/>
            <a:ext cx="373686" cy="49961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745" y="2475023"/>
            <a:ext cx="8801100" cy="9906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120" y="3465623"/>
            <a:ext cx="9658350" cy="942975"/>
          </a:xfrm>
          <a:prstGeom prst="rect">
            <a:avLst/>
          </a:prstGeom>
        </p:spPr>
      </p:pic>
      <p:sp>
        <p:nvSpPr>
          <p:cNvPr id="51" name="아래쪽 화살표 50"/>
          <p:cNvSpPr/>
          <p:nvPr/>
        </p:nvSpPr>
        <p:spPr>
          <a:xfrm>
            <a:off x="5956452" y="4553416"/>
            <a:ext cx="373686" cy="49961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3461374" y="1143461"/>
            <a:ext cx="5363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기존 </a:t>
            </a:r>
            <a:r>
              <a:rPr lang="en-US" altLang="ko-KR" sz="24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Mother Project : KAKAOBOT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347763" y="5295097"/>
            <a:ext cx="3496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4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‘</a:t>
            </a:r>
            <a:r>
              <a:rPr lang="ko-KR" altLang="en-US" sz="2800" dirty="0">
                <a:solidFill>
                  <a:schemeClr val="accent4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라인</a:t>
            </a:r>
            <a:r>
              <a:rPr lang="en-US" altLang="ko-KR" sz="2800" dirty="0">
                <a:solidFill>
                  <a:schemeClr val="accent4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’</a:t>
            </a:r>
            <a:r>
              <a:rPr lang="ko-KR" altLang="en-US" sz="28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으로 메신저 변경</a:t>
            </a:r>
            <a:endParaRPr lang="en-US" altLang="ko-KR" sz="2800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971923" y="3674956"/>
            <a:ext cx="507572" cy="47329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64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824" y="645549"/>
            <a:ext cx="11314351" cy="55669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 smtClean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 smtClean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 smtClean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 smtClean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ko-KR" altLang="en-US" sz="2400" dirty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359571" y="6327427"/>
            <a:ext cx="23936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Signerica Thin" panose="02000000000000000000" pitchFamily="2" charset="0"/>
              </a:rPr>
              <a:t>Yellow presentation</a:t>
            </a:r>
            <a:endParaRPr lang="ko-KR" altLang="en-US" sz="1100" dirty="0">
              <a:latin typeface="Signerica Thin" panose="02000000000000000000" pitchFamily="2" charset="0"/>
            </a:endParaRPr>
          </a:p>
        </p:txBody>
      </p:sp>
      <p:sp>
        <p:nvSpPr>
          <p:cNvPr id="18" name="타원 17"/>
          <p:cNvSpPr/>
          <p:nvPr/>
        </p:nvSpPr>
        <p:spPr>
          <a:xfrm rot="16200000">
            <a:off x="765652" y="6410935"/>
            <a:ext cx="94593" cy="94593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 rot="16200000">
            <a:off x="909121" y="6410935"/>
            <a:ext cx="94593" cy="94593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 rot="16200000">
            <a:off x="1052590" y="6410935"/>
            <a:ext cx="94593" cy="94593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42494" y="182785"/>
            <a:ext cx="1476686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프로젝트</a:t>
            </a:r>
            <a:r>
              <a:rPr lang="ko-KR" altLang="en-US" sz="2400" dirty="0" smtClean="0">
                <a:solidFill>
                  <a:schemeClr val="accent4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동기</a:t>
            </a:r>
            <a:endParaRPr lang="ko-KR" altLang="en-US" sz="1600" dirty="0">
              <a:solidFill>
                <a:schemeClr val="accent4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469105" y="6410934"/>
            <a:ext cx="252429" cy="94593"/>
          </a:xfrm>
          <a:prstGeom prst="roundRect">
            <a:avLst>
              <a:gd name="adj" fmla="val 50000"/>
            </a:avLst>
          </a:prstGeom>
          <a:solidFill>
            <a:srgbClr val="FCD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798" y="1216807"/>
            <a:ext cx="8791575" cy="1600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735" y="2714294"/>
            <a:ext cx="9029700" cy="16287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33437" y="4869566"/>
            <a:ext cx="5125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GLOBAL </a:t>
            </a:r>
            <a:r>
              <a:rPr lang="ko-KR" altLang="en-US" sz="28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시대 → 번역 중요도 ↑ </a:t>
            </a:r>
            <a:endParaRPr lang="ko-KR" altLang="en-US" sz="2800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283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824" y="645549"/>
            <a:ext cx="11314351" cy="55669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 smtClean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 smtClean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 smtClean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 smtClean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ko-KR" altLang="en-US" sz="2400" dirty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359571" y="6327427"/>
            <a:ext cx="23936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Signerica Thin" panose="02000000000000000000" pitchFamily="2" charset="0"/>
              </a:rPr>
              <a:t>Yellow presentation</a:t>
            </a:r>
            <a:endParaRPr lang="ko-KR" altLang="en-US" sz="1100" dirty="0">
              <a:latin typeface="Signerica Thin" panose="02000000000000000000" pitchFamily="2" charset="0"/>
            </a:endParaRPr>
          </a:p>
        </p:txBody>
      </p:sp>
      <p:sp>
        <p:nvSpPr>
          <p:cNvPr id="18" name="타원 17"/>
          <p:cNvSpPr/>
          <p:nvPr/>
        </p:nvSpPr>
        <p:spPr>
          <a:xfrm rot="16200000">
            <a:off x="765652" y="6410935"/>
            <a:ext cx="94593" cy="94593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 rot="16200000">
            <a:off x="909121" y="6410935"/>
            <a:ext cx="94593" cy="94593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 rot="16200000">
            <a:off x="1052590" y="6410935"/>
            <a:ext cx="94593" cy="94593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42494" y="182785"/>
            <a:ext cx="1476686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프로젝트</a:t>
            </a:r>
            <a:r>
              <a:rPr lang="ko-KR" altLang="en-US" sz="2400" dirty="0" smtClean="0">
                <a:solidFill>
                  <a:schemeClr val="accent4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동기</a:t>
            </a:r>
            <a:endParaRPr lang="ko-KR" altLang="en-US" sz="1600" dirty="0">
              <a:solidFill>
                <a:schemeClr val="accent4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469105" y="6410934"/>
            <a:ext cx="252429" cy="94593"/>
          </a:xfrm>
          <a:prstGeom prst="roundRect">
            <a:avLst>
              <a:gd name="adj" fmla="val 50000"/>
            </a:avLst>
          </a:prstGeom>
          <a:solidFill>
            <a:srgbClr val="FCD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289" y="1402871"/>
            <a:ext cx="6717824" cy="288682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964097" y="4880718"/>
            <a:ext cx="8263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라인 채팅 </a:t>
            </a:r>
            <a:r>
              <a:rPr lang="ko-KR" altLang="en-US" sz="2800" b="1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중</a:t>
            </a:r>
            <a:r>
              <a:rPr lang="ko-KR" altLang="en-US" sz="28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번역 필요 → 타 번역 서비스 이용 번거로움</a:t>
            </a:r>
            <a:endParaRPr lang="ko-KR" altLang="en-US" sz="2800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406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824" y="645549"/>
            <a:ext cx="11314351" cy="55669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 smtClean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 smtClean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 smtClean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 smtClean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ko-KR" altLang="en-US" sz="2400" dirty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359571" y="6327427"/>
            <a:ext cx="23936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Signerica Thin" panose="02000000000000000000" pitchFamily="2" charset="0"/>
              </a:rPr>
              <a:t>Yellow presentation</a:t>
            </a:r>
            <a:endParaRPr lang="ko-KR" altLang="en-US" sz="1100" dirty="0">
              <a:latin typeface="Signerica Thin" panose="02000000000000000000" pitchFamily="2" charset="0"/>
            </a:endParaRPr>
          </a:p>
        </p:txBody>
      </p:sp>
      <p:sp>
        <p:nvSpPr>
          <p:cNvPr id="18" name="타원 17"/>
          <p:cNvSpPr/>
          <p:nvPr/>
        </p:nvSpPr>
        <p:spPr>
          <a:xfrm rot="16200000">
            <a:off x="765652" y="6410935"/>
            <a:ext cx="94593" cy="94593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 rot="16200000">
            <a:off x="909121" y="6410935"/>
            <a:ext cx="94593" cy="94593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 rot="16200000">
            <a:off x="1052590" y="6410935"/>
            <a:ext cx="94593" cy="94593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42494" y="182785"/>
            <a:ext cx="1476686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프로젝트</a:t>
            </a:r>
            <a:r>
              <a:rPr lang="ko-KR" altLang="en-US" sz="2400" dirty="0" smtClean="0">
                <a:solidFill>
                  <a:schemeClr val="accent4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소개</a:t>
            </a:r>
            <a:endParaRPr lang="ko-KR" altLang="en-US" sz="1600" dirty="0">
              <a:solidFill>
                <a:schemeClr val="accent4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469105" y="6410934"/>
            <a:ext cx="252429" cy="94593"/>
          </a:xfrm>
          <a:prstGeom prst="roundRect">
            <a:avLst>
              <a:gd name="adj" fmla="val 50000"/>
            </a:avLst>
          </a:prstGeom>
          <a:solidFill>
            <a:srgbClr val="FCD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744" y="850768"/>
            <a:ext cx="2899060" cy="51564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5745" y="850768"/>
            <a:ext cx="2898351" cy="5155200"/>
          </a:xfrm>
          <a:prstGeom prst="rect">
            <a:avLst/>
          </a:prstGeom>
        </p:spPr>
      </p:pic>
      <p:sp>
        <p:nvSpPr>
          <p:cNvPr id="21" name="아래쪽 화살표 20"/>
          <p:cNvSpPr/>
          <p:nvPr/>
        </p:nvSpPr>
        <p:spPr>
          <a:xfrm rot="16200000">
            <a:off x="5637062" y="2922425"/>
            <a:ext cx="773251" cy="101188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297151" y="2620537"/>
            <a:ext cx="568712" cy="3233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845744" y="1423639"/>
            <a:ext cx="2898351" cy="37170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17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824" y="645549"/>
            <a:ext cx="11314351" cy="55669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 smtClean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 smtClean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 smtClean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 smtClean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ko-KR" altLang="en-US" sz="2400" dirty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359571" y="6327427"/>
            <a:ext cx="23936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Signerica Thin" panose="02000000000000000000" pitchFamily="2" charset="0"/>
              </a:rPr>
              <a:t>Yellow presentation</a:t>
            </a:r>
            <a:endParaRPr lang="ko-KR" altLang="en-US" sz="1100" dirty="0">
              <a:latin typeface="Signerica Thin" panose="02000000000000000000" pitchFamily="2" charset="0"/>
            </a:endParaRPr>
          </a:p>
        </p:txBody>
      </p:sp>
      <p:sp>
        <p:nvSpPr>
          <p:cNvPr id="18" name="타원 17"/>
          <p:cNvSpPr/>
          <p:nvPr/>
        </p:nvSpPr>
        <p:spPr>
          <a:xfrm rot="16200000">
            <a:off x="765652" y="6410935"/>
            <a:ext cx="94593" cy="94593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 rot="16200000">
            <a:off x="909121" y="6410935"/>
            <a:ext cx="94593" cy="94593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 rot="16200000">
            <a:off x="1052590" y="6410935"/>
            <a:ext cx="94593" cy="94593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42494" y="182785"/>
            <a:ext cx="1476686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프로젝트</a:t>
            </a:r>
            <a:r>
              <a:rPr lang="ko-KR" altLang="en-US" sz="2400" dirty="0" smtClean="0">
                <a:solidFill>
                  <a:schemeClr val="accent4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소개</a:t>
            </a:r>
            <a:endParaRPr lang="ko-KR" altLang="en-US" sz="1600" dirty="0">
              <a:solidFill>
                <a:schemeClr val="accent4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469105" y="6410934"/>
            <a:ext cx="252429" cy="94593"/>
          </a:xfrm>
          <a:prstGeom prst="roundRect">
            <a:avLst>
              <a:gd name="adj" fmla="val 50000"/>
            </a:avLst>
          </a:prstGeom>
          <a:solidFill>
            <a:srgbClr val="FCD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204" y="851399"/>
            <a:ext cx="2898351" cy="51552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356712" y="2572416"/>
            <a:ext cx="617188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‘</a:t>
            </a:r>
            <a:r>
              <a:rPr lang="ko-KR" altLang="en-US" sz="28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전달</a:t>
            </a:r>
            <a:r>
              <a:rPr lang="en-US" altLang="ko-KR" sz="28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’ </a:t>
            </a:r>
            <a:r>
              <a:rPr lang="ko-KR" altLang="en-US" sz="28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기능 → 즉시 </a:t>
            </a:r>
            <a:r>
              <a:rPr lang="ko-KR" altLang="en-US" sz="2800" dirty="0" err="1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어플</a:t>
            </a:r>
            <a:r>
              <a:rPr lang="ko-KR" altLang="en-US" sz="28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내 번역 가능</a:t>
            </a:r>
            <a:endParaRPr lang="en-US" altLang="ko-KR" sz="2800" dirty="0" smtClean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endParaRPr lang="en-US" altLang="ko-KR" sz="2800" dirty="0" smtClean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‘</a:t>
            </a:r>
            <a:r>
              <a:rPr lang="ko-KR" altLang="en-US" sz="28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언어 감지</a:t>
            </a:r>
            <a:r>
              <a:rPr lang="en-US" altLang="ko-KR" sz="28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’</a:t>
            </a:r>
            <a:r>
              <a:rPr lang="ko-KR" altLang="en-US" sz="28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→ 한국어</a:t>
            </a:r>
            <a:r>
              <a:rPr lang="en-US" altLang="ko-KR" sz="28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/</a:t>
            </a:r>
            <a:r>
              <a:rPr lang="ko-KR" altLang="en-US" sz="28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영어 선택하는 </a:t>
            </a:r>
            <a:endParaRPr lang="ko-KR" altLang="en-US" sz="2800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888038" y="3941583"/>
            <a:ext cx="2223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번거로움 해소</a:t>
            </a:r>
            <a:endParaRPr lang="ko-KR" altLang="en-US" sz="2800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377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824" y="645549"/>
            <a:ext cx="11314351" cy="55669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 smtClean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 smtClean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 smtClean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 smtClean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ko-KR" altLang="en-US" sz="2400" dirty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359571" y="6327427"/>
            <a:ext cx="23936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Signerica Thin" panose="02000000000000000000" pitchFamily="2" charset="0"/>
              </a:rPr>
              <a:t>Yellow presentation</a:t>
            </a:r>
            <a:endParaRPr lang="ko-KR" altLang="en-US" sz="1100" dirty="0">
              <a:latin typeface="Signerica Thin" panose="02000000000000000000" pitchFamily="2" charset="0"/>
            </a:endParaRPr>
          </a:p>
        </p:txBody>
      </p:sp>
      <p:sp>
        <p:nvSpPr>
          <p:cNvPr id="18" name="타원 17"/>
          <p:cNvSpPr/>
          <p:nvPr/>
        </p:nvSpPr>
        <p:spPr>
          <a:xfrm rot="16200000">
            <a:off x="765652" y="6410935"/>
            <a:ext cx="94593" cy="94593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 rot="16200000">
            <a:off x="909121" y="6410935"/>
            <a:ext cx="94593" cy="94593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 rot="16200000">
            <a:off x="1052590" y="6410935"/>
            <a:ext cx="94593" cy="94593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42494" y="182785"/>
            <a:ext cx="1476686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프로젝트</a:t>
            </a:r>
            <a:r>
              <a:rPr lang="ko-KR" altLang="en-US" sz="2400" dirty="0" smtClean="0">
                <a:solidFill>
                  <a:schemeClr val="accent4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구성</a:t>
            </a:r>
            <a:endParaRPr lang="ko-KR" altLang="en-US" sz="1600" dirty="0">
              <a:solidFill>
                <a:schemeClr val="accent4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469105" y="6410934"/>
            <a:ext cx="252429" cy="94593"/>
          </a:xfrm>
          <a:prstGeom prst="roundRect">
            <a:avLst>
              <a:gd name="adj" fmla="val 50000"/>
            </a:avLst>
          </a:prstGeom>
          <a:solidFill>
            <a:srgbClr val="FCD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799874" y="2274436"/>
            <a:ext cx="4520789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&lt; LINE Messaging </a:t>
            </a:r>
            <a:r>
              <a:rPr lang="en-US" altLang="ko-KR" sz="2800" dirty="0" err="1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api</a:t>
            </a:r>
            <a:r>
              <a:rPr lang="en-US" altLang="ko-KR" sz="28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&gt;</a:t>
            </a:r>
            <a:r>
              <a:rPr lang="ko-KR" altLang="en-US" sz="28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</a:t>
            </a:r>
            <a:endParaRPr lang="en-US" altLang="ko-KR" sz="2800" dirty="0" smtClean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altLang="ko-KR" sz="2800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altLang="ko-KR" sz="2800" dirty="0" smtClean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accent4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자동 응답 </a:t>
            </a:r>
            <a:r>
              <a:rPr lang="ko-KR" altLang="en-US" sz="2800" dirty="0" err="1" smtClean="0">
                <a:solidFill>
                  <a:schemeClr val="accent4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챗봇</a:t>
            </a:r>
            <a:r>
              <a:rPr lang="ko-KR" altLang="en-US" sz="2800" dirty="0" smtClean="0">
                <a:solidFill>
                  <a:schemeClr val="accent4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만들기</a:t>
            </a:r>
            <a:endParaRPr lang="en-US" altLang="ko-KR" sz="2800" dirty="0" smtClean="0">
              <a:solidFill>
                <a:schemeClr val="accent4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altLang="ko-KR" sz="2800" dirty="0" smtClean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800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altLang="ko-KR" sz="2800" dirty="0" smtClean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32038" y="2744667"/>
            <a:ext cx="1847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800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endParaRPr lang="en-US" altLang="ko-KR" sz="2800" dirty="0" smtClean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481" y="1749433"/>
            <a:ext cx="3456157" cy="33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63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824" y="649705"/>
            <a:ext cx="11314351" cy="55669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 smtClean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 smtClean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 smtClean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400" dirty="0" smtClean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ko-KR" altLang="en-US" sz="2400" dirty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359571" y="6327427"/>
            <a:ext cx="23936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Signerica Thin" panose="02000000000000000000" pitchFamily="2" charset="0"/>
              </a:rPr>
              <a:t>Yellow presentation</a:t>
            </a:r>
            <a:endParaRPr lang="ko-KR" altLang="en-US" sz="1100" dirty="0">
              <a:latin typeface="Signerica Thin" panose="02000000000000000000" pitchFamily="2" charset="0"/>
            </a:endParaRPr>
          </a:p>
        </p:txBody>
      </p:sp>
      <p:sp>
        <p:nvSpPr>
          <p:cNvPr id="18" name="타원 17"/>
          <p:cNvSpPr/>
          <p:nvPr/>
        </p:nvSpPr>
        <p:spPr>
          <a:xfrm rot="16200000">
            <a:off x="765652" y="6410935"/>
            <a:ext cx="94593" cy="94593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 rot="16200000">
            <a:off x="909121" y="6410935"/>
            <a:ext cx="94593" cy="94593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 rot="16200000">
            <a:off x="1052590" y="6410935"/>
            <a:ext cx="94593" cy="94593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42494" y="182785"/>
            <a:ext cx="1476686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프로젝트</a:t>
            </a:r>
            <a:r>
              <a:rPr lang="ko-KR" altLang="en-US" sz="2400" dirty="0" smtClean="0">
                <a:solidFill>
                  <a:schemeClr val="accent4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구성</a:t>
            </a:r>
            <a:endParaRPr lang="ko-KR" altLang="en-US" sz="1600" dirty="0">
              <a:solidFill>
                <a:schemeClr val="accent4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469105" y="6410934"/>
            <a:ext cx="252429" cy="94593"/>
          </a:xfrm>
          <a:prstGeom prst="roundRect">
            <a:avLst>
              <a:gd name="adj" fmla="val 50000"/>
            </a:avLst>
          </a:prstGeom>
          <a:solidFill>
            <a:srgbClr val="FCD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959751" y="1750534"/>
            <a:ext cx="421621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&lt; </a:t>
            </a:r>
            <a:r>
              <a:rPr lang="ko-KR" altLang="en-US" sz="28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구글 </a:t>
            </a:r>
            <a:r>
              <a:rPr lang="ko-KR" altLang="en-US" sz="2800" dirty="0" err="1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클라우드</a:t>
            </a:r>
            <a:r>
              <a:rPr lang="ko-KR" altLang="en-US" sz="28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</a:t>
            </a:r>
            <a:r>
              <a:rPr lang="ko-KR" altLang="en-US" sz="28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비전</a:t>
            </a:r>
            <a:r>
              <a:rPr lang="ko-KR" altLang="en-US" sz="28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</a:t>
            </a:r>
            <a:r>
              <a:rPr lang="en-US" altLang="ko-KR" sz="2800" dirty="0" err="1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api</a:t>
            </a:r>
            <a:r>
              <a:rPr lang="en-US" altLang="ko-KR" sz="28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&gt;</a:t>
            </a:r>
          </a:p>
          <a:p>
            <a:pPr algn="ctr"/>
            <a:endParaRPr lang="en-US" altLang="ko-KR" sz="2800" dirty="0" smtClean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800" dirty="0" smtClean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endParaRPr lang="en-US" altLang="ko-KR" sz="2800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accent4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이미지 분석</a:t>
            </a:r>
            <a:r>
              <a:rPr lang="en-US" altLang="ko-KR" sz="28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/>
            </a:r>
            <a:br>
              <a:rPr lang="en-US" altLang="ko-KR" sz="28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</a:br>
            <a:r>
              <a:rPr lang="ko-KR" altLang="en-US" sz="28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이미지에서 텍스트 인식</a:t>
            </a:r>
            <a:endParaRPr lang="en-US" altLang="ko-KR" sz="2800" dirty="0" smtClean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32038" y="2744667"/>
            <a:ext cx="1847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800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endParaRPr lang="en-US" altLang="ko-KR" sz="2800" dirty="0" smtClean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091" y="1750534"/>
            <a:ext cx="3390470" cy="33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8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430</Words>
  <Application>Microsoft Office PowerPoint</Application>
  <PresentationFormat>와이드스크린</PresentationFormat>
  <Paragraphs>207</Paragraphs>
  <Slides>16</Slides>
  <Notes>13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210 콤퓨타세탁 L</vt:lpstr>
      <vt:lpstr>맑은 고딕</vt:lpstr>
      <vt:lpstr>Signerica Thin</vt:lpstr>
      <vt:lpstr>Arial</vt:lpstr>
      <vt:lpstr>-윤고딕340</vt:lpstr>
      <vt:lpstr>210 콤퓨타세탁 B</vt:lpstr>
      <vt:lpstr>-윤고딕360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hhj</dc:creator>
  <cp:lastModifiedBy>정 수현</cp:lastModifiedBy>
  <cp:revision>67</cp:revision>
  <dcterms:created xsi:type="dcterms:W3CDTF">2017-05-10T07:33:19Z</dcterms:created>
  <dcterms:modified xsi:type="dcterms:W3CDTF">2018-12-13T15:35:49Z</dcterms:modified>
</cp:coreProperties>
</file>